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6"/>
  </p:notesMasterIdLst>
  <p:handoutMasterIdLst>
    <p:handoutMasterId r:id="rId18"/>
  </p:handoutMasterIdLst>
  <p:sldIdLst>
    <p:sldId id="335" r:id="rId4"/>
    <p:sldId id="257" r:id="rId5"/>
    <p:sldId id="258" r:id="rId7"/>
    <p:sldId id="334" r:id="rId8"/>
    <p:sldId id="269" r:id="rId9"/>
    <p:sldId id="327" r:id="rId10"/>
    <p:sldId id="328" r:id="rId11"/>
    <p:sldId id="329" r:id="rId12"/>
    <p:sldId id="330" r:id="rId13"/>
    <p:sldId id="331" r:id="rId14"/>
    <p:sldId id="332" r:id="rId15"/>
    <p:sldId id="336" r:id="rId16"/>
    <p:sldId id="326" r:id="rId17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an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2819"/>
    <a:srgbClr val="E64D3D"/>
    <a:srgbClr val="9A001B"/>
    <a:srgbClr val="539E94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869"/>
    <p:restoredTop sz="94660"/>
  </p:normalViewPr>
  <p:slideViewPr>
    <p:cSldViewPr snapToGrid="0" showGuides="1">
      <p:cViewPr>
        <p:scale>
          <a:sx n="100" d="100"/>
          <a:sy n="100" d="100"/>
        </p:scale>
        <p:origin x="1032" y="288"/>
      </p:cViewPr>
      <p:guideLst>
        <p:guide orient="horz" pos="211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13T10:15:31.921" idx="1">
    <p:pos x="769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2BD72CF-AFEB-4128-9B0C-E4769FFF63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r>
              <a:rPr lang="zh-CN" altLang="en-US" dirty="0"/>
              <a:t>亲,本文档特殊字体为“</a:t>
            </a:r>
            <a:r>
              <a:rPr lang="en-US" altLang="zh-CN" dirty="0"/>
              <a:t>Impact”</a:t>
            </a:r>
            <a:r>
              <a:rPr lang="zh-CN" altLang="en-US" dirty="0"/>
              <a:t>.“</a:t>
            </a:r>
            <a:r>
              <a:rPr lang="en-US" altLang="zh-CN" dirty="0"/>
              <a:t>Arial”</a:t>
            </a:r>
            <a:r>
              <a:rPr lang="zh-CN" altLang="en-US" dirty="0"/>
              <a:t>和“方正正大黑简体”,字体下载推荐网址</a:t>
            </a:r>
            <a:r>
              <a:rPr lang="en-US" altLang="zh-CN" dirty="0"/>
              <a:t>http://www.qiuziti.com/</a:t>
            </a:r>
            <a:r>
              <a:rPr lang="zh-CN" altLang="en-US" dirty="0"/>
              <a:t>,下载解压缩后将字体复制至</a:t>
            </a:r>
            <a:r>
              <a:rPr lang="en-US" altLang="zh-CN" dirty="0"/>
              <a:t>C</a:t>
            </a:r>
            <a:r>
              <a:rPr lang="zh-CN" altLang="en-US" dirty="0"/>
              <a:t>盘</a:t>
            </a:r>
            <a:r>
              <a:rPr lang="en-US" altLang="zh-CN" dirty="0"/>
              <a:t>WINDOWS</a:t>
            </a:r>
            <a:r>
              <a:rPr lang="zh-CN" altLang="en-US" dirty="0"/>
              <a:t>文件夹里的</a:t>
            </a:r>
            <a:r>
              <a:rPr lang="en-US" altLang="zh-CN" dirty="0"/>
              <a:t>FONTS</a:t>
            </a:r>
            <a:r>
              <a:rPr lang="zh-CN" altLang="en-US" dirty="0"/>
              <a:t>文件夹下即可.欲寻更多优质作品,欢迎收藏不贰店铺:</a:t>
            </a:r>
            <a:r>
              <a:rPr lang="en-US" altLang="zh-CN" dirty="0"/>
              <a:t>http://chn.docer.com/works?userid=14520189</a:t>
            </a: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Click to edit Master text style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Fourth level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A9B5CC-F8E2-4A3E-8EE9-C6F94B3DE7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Click to edit Master text style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Fourth level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A9B5CC-F8E2-4A3E-8EE9-C6F94B3DE7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A9B5CC-F8E2-4A3E-8EE9-C6F94B3DE7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A9B5CC-F8E2-4A3E-8EE9-C6F94B3DE7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097" name="图片 16"/>
          <p:cNvPicPr>
            <a:picLocks noChangeAspect="1"/>
          </p:cNvPicPr>
          <p:nvPr>
            <p:ph idx="1"/>
          </p:nvPr>
        </p:nvPicPr>
        <p:blipFill>
          <a:blip r:embed="rId2"/>
          <a:srcRect t="8334" b="1501"/>
          <a:stretch>
            <a:fillRect/>
          </a:stretch>
        </p:blipFill>
        <p:spPr>
          <a:xfrm>
            <a:off x="-72390" y="-60325"/>
            <a:ext cx="12355195" cy="6978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ctacadem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4445635"/>
            <a:ext cx="2287905" cy="2287905"/>
          </a:xfrm>
          <a:prstGeom prst="ellipse">
            <a:avLst/>
          </a:prstGeom>
        </p:spPr>
      </p:pic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165" y="5038090"/>
            <a:ext cx="2695575" cy="1695450"/>
          </a:xfrm>
          <a:prstGeom prst="ellipse">
            <a:avLst/>
          </a:prstGeom>
        </p:spPr>
      </p:pic>
      <p:pic>
        <p:nvPicPr>
          <p:cNvPr id="9" name="Picture 8" descr="Screenshot 2024-03-13 1033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3005" y="250825"/>
            <a:ext cx="1737995" cy="1040130"/>
          </a:xfrm>
          <a:prstGeom prst="rect">
            <a:avLst/>
          </a:prstGeom>
        </p:spPr>
      </p:pic>
      <p:pic>
        <p:nvPicPr>
          <p:cNvPr id="8" name="image1.png"/>
          <p:cNvPicPr preferRelativeResize="0"/>
          <p:nvPr/>
        </p:nvPicPr>
        <p:blipFill>
          <a:blip r:embed="rId6"/>
          <a:srcRect/>
          <a:stretch>
            <a:fillRect/>
          </a:stretch>
        </p:blipFill>
        <p:spPr>
          <a:xfrm>
            <a:off x="8448040" y="609600"/>
            <a:ext cx="2171700" cy="23615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117850" y="2127885"/>
            <a:ext cx="52781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PRESENTATION</a:t>
            </a:r>
            <a:endParaRPr lang="en-I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I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ON</a:t>
            </a:r>
            <a:endParaRPr lang="en-I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I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CAPSTONE PROJECT</a:t>
            </a:r>
            <a:endParaRPr lang="en-I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961005" y="0"/>
            <a:ext cx="625919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AMAZON WEB SERIVICES TRAINING</a:t>
            </a:r>
            <a:endParaRPr lang="en-IN" altLang="en-US" sz="3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I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In Collaborating With ICT Acadmey</a:t>
            </a:r>
            <a:endParaRPr lang="en-I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82" name="组合 14"/>
          <p:cNvGrpSpPr/>
          <p:nvPr/>
        </p:nvGrpSpPr>
        <p:grpSpPr>
          <a:xfrm>
            <a:off x="0" y="257493"/>
            <a:ext cx="2962275" cy="398780"/>
            <a:chOff x="2" y="385145"/>
            <a:chExt cx="2962246" cy="399158"/>
          </a:xfrm>
        </p:grpSpPr>
        <p:grpSp>
          <p:nvGrpSpPr>
            <p:cNvPr id="7183" name="组合 15"/>
            <p:cNvGrpSpPr/>
            <p:nvPr/>
          </p:nvGrpSpPr>
          <p:grpSpPr>
            <a:xfrm rot="-5400000">
              <a:off x="-70716" y="456274"/>
              <a:ext cx="357338" cy="215902"/>
              <a:chOff x="5134654" y="4"/>
              <a:chExt cx="1890374" cy="1142154"/>
            </a:xfrm>
          </p:grpSpPr>
          <p:sp>
            <p:nvSpPr>
              <p:cNvPr id="7184" name="等腰三角形 17"/>
              <p:cNvSpPr/>
              <p:nvPr/>
            </p:nvSpPr>
            <p:spPr>
              <a:xfrm rot="10800000">
                <a:off x="5134654" y="4"/>
                <a:ext cx="1890374" cy="1142154"/>
              </a:xfrm>
              <a:prstGeom prst="triangle">
                <a:avLst>
                  <a:gd name="adj" fmla="val 50000"/>
                </a:avLst>
              </a:prstGeom>
              <a:solidFill>
                <a:srgbClr val="E64D3D"/>
              </a:solidFill>
              <a:ln w="9525">
                <a:noFill/>
              </a:ln>
            </p:spPr>
            <p:txBody>
              <a:bodyPr lIns="109710" tIns="54855" rIns="109710" bIns="54855" anchor="t"/>
              <a:p>
                <a:pPr defTabSz="913130"/>
                <a:endParaRPr lang="zh-CN" altLang="en-US" sz="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10800000">
                <a:off x="5615328" y="5"/>
                <a:ext cx="961346" cy="580841"/>
              </a:xfrm>
              <a:prstGeom prst="triangle">
                <a:avLst/>
              </a:prstGeom>
              <a:solidFill>
                <a:srgbClr val="9A00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7186" name="文本框 128"/>
            <p:cNvSpPr txBox="1"/>
            <p:nvPr/>
          </p:nvSpPr>
          <p:spPr>
            <a:xfrm>
              <a:off x="215900" y="385145"/>
              <a:ext cx="2746348" cy="399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IN" altLang="zh-CN" sz="2000" b="1" dirty="0">
                  <a:latin typeface="Calibri" panose="020F0502020204030204" pitchFamily="34" charset="0"/>
                  <a:ea typeface="Calibri" panose="020F0502020204030204" pitchFamily="34" charset="0"/>
                </a:rPr>
                <a:t>Auto Scaling Group</a:t>
              </a:r>
              <a:endParaRPr lang="en-IN" altLang="zh-CN" sz="2000" b="1" dirty="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109855" y="1598295"/>
            <a:ext cx="457454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b="1"/>
              <a:t>An Auto Scaling Group in AWS </a:t>
            </a:r>
            <a:endParaRPr lang="en-IN" altLang="en-US" b="1"/>
          </a:p>
          <a:p>
            <a:pPr algn="l"/>
            <a:r>
              <a:rPr lang="en-IN" altLang="en-US" b="1"/>
              <a:t>automatically adjusts the number of </a:t>
            </a:r>
            <a:endParaRPr lang="en-IN" altLang="en-US" b="1"/>
          </a:p>
          <a:p>
            <a:pPr algn="l"/>
            <a:r>
              <a:rPr lang="en-IN" altLang="en-US" b="1"/>
              <a:t>EC2 instances based on defined </a:t>
            </a:r>
            <a:endParaRPr lang="en-IN" altLang="en-US" b="1"/>
          </a:p>
          <a:p>
            <a:pPr algn="l"/>
            <a:r>
              <a:rPr lang="en-IN" altLang="en-US" b="1"/>
              <a:t>policies or metrics.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By using Auto Scaling, the company</a:t>
            </a:r>
            <a:endParaRPr lang="en-IN" altLang="en-US" b="1"/>
          </a:p>
          <a:p>
            <a:pPr algn="l"/>
            <a:r>
              <a:rPr lang="en-IN" altLang="en-US" b="1"/>
              <a:t>ensures that the web application can</a:t>
            </a:r>
            <a:endParaRPr lang="en-IN" altLang="en-US" b="1"/>
          </a:p>
          <a:p>
            <a:pPr algn="l"/>
            <a:r>
              <a:rPr lang="en-IN" altLang="en-US" b="1"/>
              <a:t>handle varying levels of demand </a:t>
            </a:r>
            <a:endParaRPr lang="en-IN" altLang="en-US" b="1"/>
          </a:p>
          <a:p>
            <a:pPr algn="l"/>
            <a:r>
              <a:rPr lang="en-IN" altLang="en-US" b="1"/>
              <a:t>efficiently, maintaining optimal</a:t>
            </a:r>
            <a:endParaRPr lang="en-IN" altLang="en-US" b="1"/>
          </a:p>
          <a:p>
            <a:pPr algn="l"/>
            <a:r>
              <a:rPr lang="en-IN" altLang="en-US" b="1"/>
              <a:t>performance for users while optimizing</a:t>
            </a:r>
            <a:endParaRPr lang="en-IN" altLang="en-US" b="1"/>
          </a:p>
          <a:p>
            <a:pPr algn="l"/>
            <a:r>
              <a:rPr lang="en-IN" altLang="en-US" b="1"/>
              <a:t>costs by only using resources when</a:t>
            </a:r>
            <a:endParaRPr lang="en-IN" altLang="en-US" b="1"/>
          </a:p>
          <a:p>
            <a:pPr algn="l"/>
            <a:r>
              <a:rPr lang="en-IN" altLang="en-US" b="1"/>
              <a:t>needed.</a:t>
            </a:r>
            <a:endParaRPr lang="en-IN" altLang="en-US" b="1"/>
          </a:p>
        </p:txBody>
      </p:sp>
      <p:pic>
        <p:nvPicPr>
          <p:cNvPr id="6" name="Content Placeholder 5" descr="Autoscali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70120" y="523875"/>
            <a:ext cx="7306945" cy="5251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82" name="组合 14"/>
          <p:cNvGrpSpPr/>
          <p:nvPr/>
        </p:nvGrpSpPr>
        <p:grpSpPr>
          <a:xfrm>
            <a:off x="0" y="257493"/>
            <a:ext cx="3412490" cy="398780"/>
            <a:chOff x="2" y="385145"/>
            <a:chExt cx="3412457" cy="399158"/>
          </a:xfrm>
        </p:grpSpPr>
        <p:grpSp>
          <p:nvGrpSpPr>
            <p:cNvPr id="7183" name="组合 15"/>
            <p:cNvGrpSpPr/>
            <p:nvPr/>
          </p:nvGrpSpPr>
          <p:grpSpPr>
            <a:xfrm rot="-5400000">
              <a:off x="-70716" y="456274"/>
              <a:ext cx="357338" cy="215902"/>
              <a:chOff x="5134654" y="4"/>
              <a:chExt cx="1890374" cy="1142154"/>
            </a:xfrm>
          </p:grpSpPr>
          <p:sp>
            <p:nvSpPr>
              <p:cNvPr id="7184" name="等腰三角形 17"/>
              <p:cNvSpPr/>
              <p:nvPr/>
            </p:nvSpPr>
            <p:spPr>
              <a:xfrm rot="10800000">
                <a:off x="5134654" y="4"/>
                <a:ext cx="1890374" cy="1142154"/>
              </a:xfrm>
              <a:prstGeom prst="triangle">
                <a:avLst>
                  <a:gd name="adj" fmla="val 50000"/>
                </a:avLst>
              </a:prstGeom>
              <a:solidFill>
                <a:srgbClr val="E64D3D"/>
              </a:solidFill>
              <a:ln w="9525">
                <a:noFill/>
              </a:ln>
            </p:spPr>
            <p:txBody>
              <a:bodyPr lIns="109710" tIns="54855" rIns="109710" bIns="54855" anchor="t"/>
              <a:p>
                <a:pPr defTabSz="913130"/>
                <a:endParaRPr lang="zh-CN" altLang="en-US" sz="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10800000">
                <a:off x="5615328" y="5"/>
                <a:ext cx="961346" cy="580841"/>
              </a:xfrm>
              <a:prstGeom prst="triangle">
                <a:avLst/>
              </a:prstGeom>
              <a:solidFill>
                <a:srgbClr val="9A00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7186" name="文本框 128"/>
            <p:cNvSpPr txBox="1"/>
            <p:nvPr/>
          </p:nvSpPr>
          <p:spPr>
            <a:xfrm>
              <a:off x="215900" y="385145"/>
              <a:ext cx="3196559" cy="399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IN" altLang="zh-CN" sz="2000" b="1" dirty="0">
                  <a:latin typeface="Calibri" panose="020F0502020204030204" pitchFamily="34" charset="0"/>
                  <a:ea typeface="Calibri" panose="020F0502020204030204" pitchFamily="34" charset="0"/>
                </a:rPr>
                <a:t>CLOUD WATCH</a:t>
              </a:r>
              <a:endParaRPr lang="en-IN" altLang="zh-CN" sz="2000" b="1" dirty="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-64135" y="1136650"/>
            <a:ext cx="480568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b="1"/>
              <a:t>The AlarmLow alarm should change to OK</a:t>
            </a:r>
            <a:endParaRPr lang="en-IN" altLang="en-US" b="1"/>
          </a:p>
          <a:p>
            <a:pPr algn="l"/>
            <a:r>
              <a:rPr lang="en-IN" altLang="en-US" b="1"/>
              <a:t>and the AlarmHigh alarm status should</a:t>
            </a:r>
            <a:endParaRPr lang="en-IN" altLang="en-US" b="1"/>
          </a:p>
          <a:p>
            <a:pPr algn="l"/>
            <a:r>
              <a:rPr lang="en-IN" altLang="en-US" b="1"/>
              <a:t>change to In alarm..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You should see the AlarmHigh chart</a:t>
            </a:r>
            <a:endParaRPr lang="en-IN" altLang="en-US" b="1"/>
          </a:p>
          <a:p>
            <a:pPr algn="l"/>
            <a:r>
              <a:rPr lang="en-IN" altLang="en-US" b="1"/>
              <a:t>indicating an increasing CPU percentage.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Amazon CloudWatch is a monitoring and </a:t>
            </a:r>
            <a:endParaRPr lang="en-IN" altLang="en-US" b="1"/>
          </a:p>
          <a:p>
            <a:pPr algn="l"/>
            <a:r>
              <a:rPr lang="en-IN" altLang="en-US" b="1"/>
              <a:t>observability service provided by AWS.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It collects and tracks metrics, logs,</a:t>
            </a:r>
            <a:endParaRPr lang="en-IN" altLang="en-US" b="1"/>
          </a:p>
          <a:p>
            <a:pPr algn="l"/>
            <a:r>
              <a:rPr lang="en-IN" altLang="en-US" b="1"/>
              <a:t>and events from various AWS services, </a:t>
            </a:r>
            <a:endParaRPr lang="en-IN" altLang="en-US" b="1"/>
          </a:p>
          <a:p>
            <a:pPr algn="l"/>
            <a:r>
              <a:rPr lang="en-IN" altLang="en-US" b="1"/>
              <a:t>allowing users to gain insights into</a:t>
            </a:r>
            <a:endParaRPr lang="en-IN" altLang="en-US" b="1"/>
          </a:p>
          <a:p>
            <a:pPr algn="l"/>
            <a:r>
              <a:rPr lang="en-IN" altLang="en-US" b="1"/>
              <a:t>their applications, infrastructure,and</a:t>
            </a:r>
            <a:endParaRPr lang="en-IN" altLang="en-US" b="1"/>
          </a:p>
          <a:p>
            <a:pPr algn="l"/>
            <a:r>
              <a:rPr lang="en-IN" altLang="en-US" b="1"/>
              <a:t>overall system health.</a:t>
            </a:r>
            <a:endParaRPr lang="en-IN" altLang="en-US" b="1"/>
          </a:p>
        </p:txBody>
      </p:sp>
      <p:pic>
        <p:nvPicPr>
          <p:cNvPr id="4" name="Content Placeholder 3" descr="outcom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26940" y="171450"/>
            <a:ext cx="7150735" cy="3418205"/>
          </a:xfrm>
          <a:prstGeom prst="rect">
            <a:avLst/>
          </a:prstGeom>
        </p:spPr>
      </p:pic>
      <p:pic>
        <p:nvPicPr>
          <p:cNvPr id="3" name="Picture 2" descr="Screenshot 2024-03-13 1137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545" y="3629025"/>
            <a:ext cx="7122160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" name="矩形 37"/>
          <p:cNvSpPr/>
          <p:nvPr/>
        </p:nvSpPr>
        <p:spPr>
          <a:xfrm>
            <a:off x="4166553" y="-140970"/>
            <a:ext cx="8012113" cy="68707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 r="50000" b="1501"/>
          <a:stretch>
            <a:fillRect/>
          </a:stretch>
        </p:blipFill>
        <p:spPr>
          <a:xfrm>
            <a:off x="-12700" y="31115"/>
            <a:ext cx="5090160" cy="6870700"/>
          </a:xfrm>
          <a:custGeom>
            <a:avLst/>
            <a:gdLst>
              <a:gd name="connsiteX0" fmla="*/ 0 w 6096000"/>
              <a:gd name="connsiteY0" fmla="*/ 0 h 6870700"/>
              <a:gd name="connsiteX1" fmla="*/ 6096000 w 6096000"/>
              <a:gd name="connsiteY1" fmla="*/ 0 h 6870700"/>
              <a:gd name="connsiteX2" fmla="*/ 6096000 w 6096000"/>
              <a:gd name="connsiteY2" fmla="*/ 1 h 6870700"/>
              <a:gd name="connsiteX3" fmla="*/ 4548609 w 6096000"/>
              <a:gd name="connsiteY3" fmla="*/ 1 h 6870700"/>
              <a:gd name="connsiteX4" fmla="*/ 6096000 w 6096000"/>
              <a:gd name="connsiteY4" fmla="*/ 1744039 h 6870700"/>
              <a:gd name="connsiteX5" fmla="*/ 6096000 w 6096000"/>
              <a:gd name="connsiteY5" fmla="*/ 6870700 h 6870700"/>
              <a:gd name="connsiteX6" fmla="*/ 0 w 6096000"/>
              <a:gd name="connsiteY6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70700">
                <a:moveTo>
                  <a:pt x="0" y="0"/>
                </a:moveTo>
                <a:lnTo>
                  <a:pt x="6096000" y="0"/>
                </a:lnTo>
                <a:lnTo>
                  <a:pt x="6096000" y="1"/>
                </a:lnTo>
                <a:lnTo>
                  <a:pt x="4548609" y="1"/>
                </a:lnTo>
                <a:lnTo>
                  <a:pt x="6096000" y="1744039"/>
                </a:lnTo>
                <a:lnTo>
                  <a:pt x="6096000" y="6870700"/>
                </a:lnTo>
                <a:lnTo>
                  <a:pt x="0" y="6870700"/>
                </a:lnTo>
                <a:close/>
              </a:path>
            </a:pathLst>
          </a:custGeom>
        </p:spPr>
      </p:pic>
      <p:sp>
        <p:nvSpPr>
          <p:cNvPr id="19" name="等腰三角形 18"/>
          <p:cNvSpPr/>
          <p:nvPr/>
        </p:nvSpPr>
        <p:spPr>
          <a:xfrm rot="10800000">
            <a:off x="-12700" y="-12700"/>
            <a:ext cx="12192000" cy="6870700"/>
          </a:xfrm>
          <a:prstGeom prst="triangle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0800000">
            <a:off x="2241550" y="-12700"/>
            <a:ext cx="7683500" cy="4329113"/>
          </a:xfrm>
          <a:prstGeom prst="triangle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66" name="图片 39"/>
          <p:cNvPicPr>
            <a:picLocks noChangeAspect="1"/>
          </p:cNvPicPr>
          <p:nvPr/>
        </p:nvPicPr>
        <p:blipFill>
          <a:blip r:embed="rId2"/>
          <a:srcRect l="286" t="572" r="-286" b="-572"/>
          <a:stretch>
            <a:fillRect/>
          </a:stretch>
        </p:blipFill>
        <p:spPr>
          <a:xfrm>
            <a:off x="547370" y="1757680"/>
            <a:ext cx="3335338" cy="3328988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840423" y="2940368"/>
            <a:ext cx="2863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IN" altLang="en-US" sz="4000" b="1" kern="1200" cap="none" spc="0" normalizeH="0" baseline="0" noProof="0" dirty="0" smtClean="0">
                <a:solidFill>
                  <a:srgbClr val="9A00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+mn-ea"/>
              </a:rPr>
              <a:t>Conclusion</a:t>
            </a:r>
            <a:endParaRPr kumimoji="0" lang="en-IN" altLang="en-US" sz="4000" b="1" kern="1200" cap="none" spc="0" normalizeH="0" baseline="0" noProof="0" dirty="0" smtClean="0">
              <a:solidFill>
                <a:srgbClr val="9A001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9" name="文本框 132"/>
          <p:cNvSpPr txBox="1"/>
          <p:nvPr/>
        </p:nvSpPr>
        <p:spPr>
          <a:xfrm>
            <a:off x="5428615" y="2748280"/>
            <a:ext cx="667702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sz="3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Together, Auto Scaling and load balancing ensure high availability, fault tolerance, and cost-effectiveness for your applications running in the cloud. </a:t>
            </a:r>
            <a:endParaRPr sz="30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6"/>
          <p:cNvPicPr>
            <a:picLocks noChangeAspect="1"/>
          </p:cNvPicPr>
          <p:nvPr/>
        </p:nvPicPr>
        <p:blipFill>
          <a:blip r:embed="rId1"/>
          <a:srcRect t="8334" b="1501"/>
          <a:stretch>
            <a:fillRect/>
          </a:stretch>
        </p:blipFill>
        <p:spPr>
          <a:xfrm>
            <a:off x="0" y="0"/>
            <a:ext cx="12192000" cy="6870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038" y="0"/>
            <a:ext cx="4225925" cy="2554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0" y="5549900"/>
            <a:ext cx="12192000" cy="13081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10800000">
            <a:off x="5133975" y="0"/>
            <a:ext cx="1890713" cy="1141413"/>
          </a:xfrm>
          <a:prstGeom prst="triangle">
            <a:avLst/>
          </a:prstGeom>
          <a:solidFill>
            <a:srgbClr val="C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344928 w 12192000"/>
              <a:gd name="connsiteY0" fmla="*/ 280044 h 6858000"/>
              <a:gd name="connsiteX1" fmla="*/ 12192000 w 12192000"/>
              <a:gd name="connsiteY1" fmla="*/ 6858000 h 6858000"/>
              <a:gd name="connsiteX2" fmla="*/ 0 w 12192000"/>
              <a:gd name="connsiteY2" fmla="*/ 6858000 h 6858000"/>
              <a:gd name="connsiteX3" fmla="*/ 5847073 w 12192000"/>
              <a:gd name="connsiteY3" fmla="*/ 280044 h 6858000"/>
              <a:gd name="connsiteX4" fmla="*/ 6096000 w 12192000"/>
              <a:gd name="connsiteY4" fmla="*/ 580846 h 6858000"/>
              <a:gd name="connsiteX5" fmla="*/ 6096000 w 12192000"/>
              <a:gd name="connsiteY5" fmla="*/ 0 h 6858000"/>
              <a:gd name="connsiteX6" fmla="*/ 6096005 w 12192000"/>
              <a:gd name="connsiteY6" fmla="*/ 5 h 6858000"/>
              <a:gd name="connsiteX7" fmla="*/ 6095996 w 12192000"/>
              <a:gd name="connsiteY7" fmla="*/ 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344928" y="280044"/>
                </a:moveTo>
                <a:lnTo>
                  <a:pt x="12192000" y="6858000"/>
                </a:lnTo>
                <a:lnTo>
                  <a:pt x="0" y="6858000"/>
                </a:lnTo>
                <a:lnTo>
                  <a:pt x="5847073" y="280044"/>
                </a:lnTo>
                <a:lnTo>
                  <a:pt x="6096000" y="580846"/>
                </a:lnTo>
                <a:close/>
                <a:moveTo>
                  <a:pt x="6096000" y="0"/>
                </a:moveTo>
                <a:lnTo>
                  <a:pt x="6096005" y="5"/>
                </a:lnTo>
                <a:lnTo>
                  <a:pt x="6095996" y="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2273300" y="2557463"/>
            <a:ext cx="7645400" cy="4300538"/>
          </a:xfrm>
          <a:prstGeom prst="triangl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04" name="组合 5"/>
          <p:cNvGrpSpPr/>
          <p:nvPr/>
        </p:nvGrpSpPr>
        <p:grpSpPr>
          <a:xfrm>
            <a:off x="2116773" y="1933587"/>
            <a:ext cx="8053070" cy="2063738"/>
            <a:chOff x="2115562" y="2008722"/>
            <a:chExt cx="8055520" cy="2063433"/>
          </a:xfrm>
        </p:grpSpPr>
        <p:sp>
          <p:nvSpPr>
            <p:cNvPr id="22" name="文本框 21"/>
            <p:cNvSpPr txBox="1"/>
            <p:nvPr/>
          </p:nvSpPr>
          <p:spPr>
            <a:xfrm>
              <a:off x="2115562" y="2008722"/>
              <a:ext cx="8055520" cy="156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sz="9600" kern="1200" cap="none" spc="0" normalizeH="0" baseline="0" noProof="0" dirty="0" smtClean="0"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+mn-ea"/>
                  <a:cs typeface="+mn-cs"/>
                  <a:sym typeface="+mn-ea"/>
                </a:rPr>
                <a:t>THANK YOU</a:t>
              </a:r>
              <a:endParaRPr kumimoji="0" lang="en-US" sz="9600" kern="1200" cap="none" spc="0" normalizeH="0" baseline="0" noProof="0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+mn-cs"/>
                <a:sym typeface="+mn-ea"/>
              </a:endParaRPr>
            </a:p>
          </p:txBody>
        </p:sp>
        <p:grpSp>
          <p:nvGrpSpPr>
            <p:cNvPr id="4107" name="组合 4"/>
            <p:cNvGrpSpPr/>
            <p:nvPr/>
          </p:nvGrpSpPr>
          <p:grpSpPr>
            <a:xfrm>
              <a:off x="5336769" y="3907355"/>
              <a:ext cx="1518463" cy="164800"/>
              <a:chOff x="8674400" y="393881"/>
              <a:chExt cx="1518463" cy="16480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8674400" y="393881"/>
                <a:ext cx="164800" cy="164800"/>
              </a:xfrm>
              <a:prstGeom prst="ellipse">
                <a:avLst/>
              </a:prstGeom>
              <a:solidFill>
                <a:srgbClr val="FEF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125621" y="393881"/>
                <a:ext cx="164800" cy="164800"/>
              </a:xfrm>
              <a:prstGeom prst="ellipse">
                <a:avLst/>
              </a:prstGeom>
              <a:solidFill>
                <a:srgbClr val="FEF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9576842" y="393881"/>
                <a:ext cx="164800" cy="164800"/>
              </a:xfrm>
              <a:prstGeom prst="ellipse">
                <a:avLst/>
              </a:prstGeom>
              <a:solidFill>
                <a:srgbClr val="FEF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0028063" y="393881"/>
                <a:ext cx="164800" cy="164800"/>
              </a:xfrm>
              <a:prstGeom prst="ellipse">
                <a:avLst/>
              </a:prstGeom>
              <a:solidFill>
                <a:srgbClr val="FEF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5" name="等腰三角形 34"/>
          <p:cNvSpPr/>
          <p:nvPr/>
        </p:nvSpPr>
        <p:spPr>
          <a:xfrm rot="10800000">
            <a:off x="5614988" y="0"/>
            <a:ext cx="962025" cy="581025"/>
          </a:xfrm>
          <a:prstGeom prst="triangle">
            <a:avLst/>
          </a:prstGeom>
          <a:solidFill>
            <a:srgbClr val="9A0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7665"/>
            <a:ext cx="10515600" cy="1325563"/>
          </a:xfrm>
        </p:spPr>
        <p:txBody>
          <a:bodyPr/>
          <a:p>
            <a:endParaRPr lang="en-US"/>
          </a:p>
        </p:txBody>
      </p:sp>
      <p:pic>
        <p:nvPicPr>
          <p:cNvPr id="4097" name="图片 16"/>
          <p:cNvPicPr>
            <a:picLocks noChangeAspect="1"/>
          </p:cNvPicPr>
          <p:nvPr/>
        </p:nvPicPr>
        <p:blipFill>
          <a:blip r:embed="rId1"/>
          <a:srcRect t="8334" b="1501"/>
          <a:stretch>
            <a:fillRect/>
          </a:stretch>
        </p:blipFill>
        <p:spPr>
          <a:xfrm>
            <a:off x="10160" y="-10160"/>
            <a:ext cx="12192000" cy="6870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673" y="2540"/>
            <a:ext cx="4225925" cy="2554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0" y="5552440"/>
            <a:ext cx="12192000" cy="13081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10800000">
            <a:off x="5133975" y="2540"/>
            <a:ext cx="1890713" cy="1141413"/>
          </a:xfrm>
          <a:prstGeom prst="triangle">
            <a:avLst/>
          </a:prstGeom>
          <a:solidFill>
            <a:srgbClr val="C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0" y="2540"/>
            <a:ext cx="12192000" cy="6858000"/>
          </a:xfrm>
          <a:custGeom>
            <a:avLst/>
            <a:gdLst>
              <a:gd name="connsiteX0" fmla="*/ 6344928 w 12192000"/>
              <a:gd name="connsiteY0" fmla="*/ 280044 h 6858000"/>
              <a:gd name="connsiteX1" fmla="*/ 12192000 w 12192000"/>
              <a:gd name="connsiteY1" fmla="*/ 6858000 h 6858000"/>
              <a:gd name="connsiteX2" fmla="*/ 0 w 12192000"/>
              <a:gd name="connsiteY2" fmla="*/ 6858000 h 6858000"/>
              <a:gd name="connsiteX3" fmla="*/ 5847073 w 12192000"/>
              <a:gd name="connsiteY3" fmla="*/ 280044 h 6858000"/>
              <a:gd name="connsiteX4" fmla="*/ 6096000 w 12192000"/>
              <a:gd name="connsiteY4" fmla="*/ 580846 h 6858000"/>
              <a:gd name="connsiteX5" fmla="*/ 6096000 w 12192000"/>
              <a:gd name="connsiteY5" fmla="*/ 0 h 6858000"/>
              <a:gd name="connsiteX6" fmla="*/ 6096005 w 12192000"/>
              <a:gd name="connsiteY6" fmla="*/ 5 h 6858000"/>
              <a:gd name="connsiteX7" fmla="*/ 6095996 w 12192000"/>
              <a:gd name="connsiteY7" fmla="*/ 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344928" y="280044"/>
                </a:moveTo>
                <a:lnTo>
                  <a:pt x="12192000" y="6858000"/>
                </a:lnTo>
                <a:lnTo>
                  <a:pt x="0" y="6858000"/>
                </a:lnTo>
                <a:lnTo>
                  <a:pt x="5847073" y="280044"/>
                </a:lnTo>
                <a:lnTo>
                  <a:pt x="6096000" y="580846"/>
                </a:lnTo>
                <a:close/>
                <a:moveTo>
                  <a:pt x="6096000" y="0"/>
                </a:moveTo>
                <a:lnTo>
                  <a:pt x="6096005" y="5"/>
                </a:lnTo>
                <a:lnTo>
                  <a:pt x="6095996" y="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2273300" y="2556828"/>
            <a:ext cx="7645400" cy="4300538"/>
          </a:xfrm>
          <a:prstGeom prst="triangl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04" name="组合 5"/>
          <p:cNvGrpSpPr/>
          <p:nvPr/>
        </p:nvGrpSpPr>
        <p:grpSpPr>
          <a:xfrm>
            <a:off x="1717992" y="1688892"/>
            <a:ext cx="8422005" cy="2306955"/>
            <a:chOff x="1716659" y="1761523"/>
            <a:chExt cx="8424567" cy="2306614"/>
          </a:xfrm>
        </p:grpSpPr>
        <p:sp>
          <p:nvSpPr>
            <p:cNvPr id="22" name="文本框 21"/>
            <p:cNvSpPr txBox="1"/>
            <p:nvPr/>
          </p:nvSpPr>
          <p:spPr>
            <a:xfrm>
              <a:off x="4315871" y="1904585"/>
              <a:ext cx="3560258" cy="156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sz="9600" kern="1200" cap="none" spc="0" normalizeH="0" baseline="0" noProof="0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+mn-cs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716659" y="1761523"/>
              <a:ext cx="8424567" cy="2306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IN" altLang="zh-CN" sz="4800" kern="1200" cap="none" spc="0" normalizeH="0" baseline="0" noProof="0" dirty="0"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+mn-ea"/>
                  <a:cs typeface="+mn-cs"/>
                  <a:sym typeface="+mn-ea"/>
                </a:rPr>
                <a:t>AUTOMATION: Auto</a:t>
              </a:r>
              <a:endParaRPr kumimoji="0" lang="en-IN" altLang="zh-CN" sz="4800" kern="1200" cap="none" spc="0" normalizeH="0" baseline="0" noProof="0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+mn-cs"/>
                <a:sym typeface="+mn-ea"/>
              </a:endParaRPr>
            </a:p>
            <a:p>
              <a:pPr marR="0" algn="ctr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IN" altLang="zh-CN" sz="4800" kern="1200" cap="none" spc="0" normalizeH="0" baseline="0" noProof="0" dirty="0"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+mn-ea"/>
                  <a:cs typeface="+mn-cs"/>
                  <a:sym typeface="+mn-ea"/>
                </a:rPr>
                <a:t> Scaling and Load Balancing of the traffic into the servers</a:t>
              </a:r>
              <a:endParaRPr kumimoji="0" lang="en-IN" altLang="zh-CN" sz="4800" kern="1200" cap="none" spc="0" normalizeH="0" baseline="0" noProof="0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+mn-cs"/>
                <a:sym typeface="+mn-ea"/>
              </a:endParaRPr>
            </a:p>
          </p:txBody>
        </p:sp>
      </p:grpSp>
      <p:sp>
        <p:nvSpPr>
          <p:cNvPr id="35" name="等腰三角形 34"/>
          <p:cNvSpPr/>
          <p:nvPr/>
        </p:nvSpPr>
        <p:spPr>
          <a:xfrm rot="10800000">
            <a:off x="5614988" y="2540"/>
            <a:ext cx="962025" cy="581025"/>
          </a:xfrm>
          <a:prstGeom prst="triangle">
            <a:avLst/>
          </a:prstGeom>
          <a:solidFill>
            <a:srgbClr val="9A0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97205" y="5745480"/>
            <a:ext cx="41122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By Team - Aman Kumar Malaiya </a:t>
            </a:r>
            <a:endParaRPr lang="en-IN" altLang="en-US" b="1"/>
          </a:p>
          <a:p>
            <a:r>
              <a:rPr lang="en-IN" altLang="en-US" b="1"/>
              <a:t>                and</a:t>
            </a:r>
            <a:endParaRPr lang="en-IN" altLang="en-US" b="1"/>
          </a:p>
          <a:p>
            <a:r>
              <a:rPr lang="en-IN" altLang="en-US" b="1"/>
              <a:t>          Virat Kumar Singh</a:t>
            </a:r>
            <a:endParaRPr lang="en-IN" altLang="en-US" b="1"/>
          </a:p>
        </p:txBody>
      </p:sp>
      <p:sp>
        <p:nvSpPr>
          <p:cNvPr id="7" name="Text Box 6"/>
          <p:cNvSpPr txBox="1"/>
          <p:nvPr/>
        </p:nvSpPr>
        <p:spPr>
          <a:xfrm>
            <a:off x="8444865" y="5745480"/>
            <a:ext cx="2909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Under The Guidence of:</a:t>
            </a:r>
            <a:endParaRPr lang="en-IN" altLang="en-US" b="1"/>
          </a:p>
          <a:p>
            <a:r>
              <a:rPr lang="en-IN" altLang="en-US" b="1"/>
              <a:t>    Mr.Saransh Jain</a:t>
            </a:r>
            <a:endParaRPr lang="en-IN" altLang="en-US" b="1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" name="矩形 37"/>
          <p:cNvSpPr/>
          <p:nvPr/>
        </p:nvSpPr>
        <p:spPr>
          <a:xfrm>
            <a:off x="4166553" y="-80645"/>
            <a:ext cx="8012113" cy="68707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 r="50000" b="1501"/>
          <a:stretch>
            <a:fillRect/>
          </a:stretch>
        </p:blipFill>
        <p:spPr>
          <a:xfrm>
            <a:off x="0" y="0"/>
            <a:ext cx="6096000" cy="6870700"/>
          </a:xfrm>
          <a:custGeom>
            <a:avLst/>
            <a:gdLst>
              <a:gd name="connsiteX0" fmla="*/ 0 w 6096000"/>
              <a:gd name="connsiteY0" fmla="*/ 0 h 6870700"/>
              <a:gd name="connsiteX1" fmla="*/ 6096000 w 6096000"/>
              <a:gd name="connsiteY1" fmla="*/ 0 h 6870700"/>
              <a:gd name="connsiteX2" fmla="*/ 6096000 w 6096000"/>
              <a:gd name="connsiteY2" fmla="*/ 1 h 6870700"/>
              <a:gd name="connsiteX3" fmla="*/ 4548609 w 6096000"/>
              <a:gd name="connsiteY3" fmla="*/ 1 h 6870700"/>
              <a:gd name="connsiteX4" fmla="*/ 6096000 w 6096000"/>
              <a:gd name="connsiteY4" fmla="*/ 1744039 h 6870700"/>
              <a:gd name="connsiteX5" fmla="*/ 6096000 w 6096000"/>
              <a:gd name="connsiteY5" fmla="*/ 6870700 h 6870700"/>
              <a:gd name="connsiteX6" fmla="*/ 0 w 6096000"/>
              <a:gd name="connsiteY6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70700">
                <a:moveTo>
                  <a:pt x="0" y="0"/>
                </a:moveTo>
                <a:lnTo>
                  <a:pt x="6096000" y="0"/>
                </a:lnTo>
                <a:lnTo>
                  <a:pt x="6096000" y="1"/>
                </a:lnTo>
                <a:lnTo>
                  <a:pt x="4548609" y="1"/>
                </a:lnTo>
                <a:lnTo>
                  <a:pt x="6096000" y="1744039"/>
                </a:lnTo>
                <a:lnTo>
                  <a:pt x="6096000" y="6870700"/>
                </a:lnTo>
                <a:lnTo>
                  <a:pt x="0" y="6870700"/>
                </a:lnTo>
                <a:close/>
              </a:path>
            </a:pathLst>
          </a:custGeom>
        </p:spPr>
      </p:pic>
      <p:sp>
        <p:nvSpPr>
          <p:cNvPr id="19" name="等腰三角形 18"/>
          <p:cNvSpPr/>
          <p:nvPr/>
        </p:nvSpPr>
        <p:spPr>
          <a:xfrm rot="10800000">
            <a:off x="0" y="0"/>
            <a:ext cx="12192000" cy="6870700"/>
          </a:xfrm>
          <a:prstGeom prst="triangle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0800000">
            <a:off x="2254250" y="-9525"/>
            <a:ext cx="7683500" cy="4329113"/>
          </a:xfrm>
          <a:prstGeom prst="triangle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0800000">
            <a:off x="5357813" y="0"/>
            <a:ext cx="1476375" cy="831850"/>
          </a:xfrm>
          <a:prstGeom prst="triangle">
            <a:avLst/>
          </a:prstGeom>
          <a:solidFill>
            <a:srgbClr val="9A0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66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5" y="1802130"/>
            <a:ext cx="3335338" cy="3328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1741488" y="2385378"/>
            <a:ext cx="28638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4000" b="1" kern="1200" cap="none" spc="0" normalizeH="0" baseline="0" noProof="0" dirty="0" smtClean="0">
                <a:solidFill>
                  <a:srgbClr val="9A00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+mn-ea"/>
              </a:rPr>
              <a:t>Solutions delivered by the </a:t>
            </a:r>
            <a:r>
              <a:rPr kumimoji="0" lang="en-IN" altLang="en-US" sz="4000" b="1" kern="1200" cap="none" spc="0" normalizeH="0" baseline="0" noProof="0" dirty="0" smtClean="0">
                <a:solidFill>
                  <a:srgbClr val="9A00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+mn-ea"/>
              </a:rPr>
              <a:t>project</a:t>
            </a:r>
            <a:endParaRPr kumimoji="0" lang="en-IN" altLang="en-US" sz="4000" b="1" kern="1200" cap="none" spc="0" normalizeH="0" baseline="0" noProof="0" dirty="0" smtClean="0">
              <a:solidFill>
                <a:srgbClr val="9A001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9" name="文本框 129"/>
          <p:cNvSpPr txBox="1"/>
          <p:nvPr/>
        </p:nvSpPr>
        <p:spPr>
          <a:xfrm>
            <a:off x="6917055" y="1381760"/>
            <a:ext cx="5086985" cy="47078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Automation of Scaling of the servers as per the traffic.</a:t>
            </a:r>
            <a:endParaRPr lang="en-I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Load balancing of the traffic among all the servers.</a:t>
            </a:r>
            <a:endParaRPr lang="en-I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Cost optimization via  server management in the fleet.</a:t>
            </a:r>
            <a:endParaRPr lang="en-I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A layer of security for HTTPS request via load balancer.</a:t>
            </a:r>
            <a:endParaRPr lang="en-I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Analytics through monitoring for the future innovation. </a:t>
            </a:r>
            <a:endParaRPr lang="en-IN" altLang="en-US" sz="2000" b="1"/>
          </a:p>
          <a:p>
            <a:pPr>
              <a:buFont typeface="Arial" panose="020B0604020202020204" pitchFamily="34" charset="0"/>
            </a:pPr>
            <a:endParaRPr lang="zh-CN" altLang="en-US" sz="20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" name="矩形 37"/>
          <p:cNvSpPr/>
          <p:nvPr/>
        </p:nvSpPr>
        <p:spPr>
          <a:xfrm>
            <a:off x="4167188" y="-80645"/>
            <a:ext cx="8012113" cy="68707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 r="50000" b="1501"/>
          <a:stretch>
            <a:fillRect/>
          </a:stretch>
        </p:blipFill>
        <p:spPr>
          <a:xfrm>
            <a:off x="0" y="0"/>
            <a:ext cx="6096000" cy="6870700"/>
          </a:xfrm>
          <a:custGeom>
            <a:avLst/>
            <a:gdLst>
              <a:gd name="connsiteX0" fmla="*/ 0 w 6096000"/>
              <a:gd name="connsiteY0" fmla="*/ 0 h 6870700"/>
              <a:gd name="connsiteX1" fmla="*/ 6096000 w 6096000"/>
              <a:gd name="connsiteY1" fmla="*/ 0 h 6870700"/>
              <a:gd name="connsiteX2" fmla="*/ 6096000 w 6096000"/>
              <a:gd name="connsiteY2" fmla="*/ 1 h 6870700"/>
              <a:gd name="connsiteX3" fmla="*/ 4548609 w 6096000"/>
              <a:gd name="connsiteY3" fmla="*/ 1 h 6870700"/>
              <a:gd name="connsiteX4" fmla="*/ 6096000 w 6096000"/>
              <a:gd name="connsiteY4" fmla="*/ 1744039 h 6870700"/>
              <a:gd name="connsiteX5" fmla="*/ 6096000 w 6096000"/>
              <a:gd name="connsiteY5" fmla="*/ 6870700 h 6870700"/>
              <a:gd name="connsiteX6" fmla="*/ 0 w 6096000"/>
              <a:gd name="connsiteY6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70700">
                <a:moveTo>
                  <a:pt x="0" y="0"/>
                </a:moveTo>
                <a:lnTo>
                  <a:pt x="6096000" y="0"/>
                </a:lnTo>
                <a:lnTo>
                  <a:pt x="6096000" y="1"/>
                </a:lnTo>
                <a:lnTo>
                  <a:pt x="4548609" y="1"/>
                </a:lnTo>
                <a:lnTo>
                  <a:pt x="6096000" y="1744039"/>
                </a:lnTo>
                <a:lnTo>
                  <a:pt x="6096000" y="6870700"/>
                </a:lnTo>
                <a:lnTo>
                  <a:pt x="0" y="6870700"/>
                </a:lnTo>
                <a:close/>
              </a:path>
            </a:pathLst>
          </a:custGeom>
        </p:spPr>
      </p:pic>
      <p:sp>
        <p:nvSpPr>
          <p:cNvPr id="19" name="等腰三角形 18"/>
          <p:cNvSpPr/>
          <p:nvPr/>
        </p:nvSpPr>
        <p:spPr>
          <a:xfrm rot="10800000">
            <a:off x="0" y="0"/>
            <a:ext cx="12192000" cy="6870700"/>
          </a:xfrm>
          <a:prstGeom prst="triangle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0800000">
            <a:off x="2254250" y="-9525"/>
            <a:ext cx="7683500" cy="4329113"/>
          </a:xfrm>
          <a:prstGeom prst="triangle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0800000">
            <a:off x="5357813" y="0"/>
            <a:ext cx="1476375" cy="831850"/>
          </a:xfrm>
          <a:prstGeom prst="triangle">
            <a:avLst/>
          </a:prstGeom>
          <a:solidFill>
            <a:srgbClr val="9A0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150" name="组合 12"/>
          <p:cNvGrpSpPr/>
          <p:nvPr/>
        </p:nvGrpSpPr>
        <p:grpSpPr>
          <a:xfrm>
            <a:off x="6544945" y="996950"/>
            <a:ext cx="5397500" cy="3475814"/>
            <a:chOff x="6284302" y="-517286"/>
            <a:chExt cx="5398073" cy="3569795"/>
          </a:xfrm>
        </p:grpSpPr>
        <p:sp>
          <p:nvSpPr>
            <p:cNvPr id="6151" name="文本框 128"/>
            <p:cNvSpPr txBox="1"/>
            <p:nvPr/>
          </p:nvSpPr>
          <p:spPr>
            <a:xfrm>
              <a:off x="8110541" y="-517286"/>
              <a:ext cx="3571834" cy="536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IN" altLang="zh-CN" sz="2800" b="1" dirty="0">
                  <a:latin typeface="Calibri" panose="020F0502020204030204" pitchFamily="34" charset="0"/>
                  <a:ea typeface="Calibri" panose="020F0502020204030204" pitchFamily="34" charset="0"/>
                </a:rPr>
                <a:t>EC2 Instance</a:t>
              </a:r>
              <a:endParaRPr lang="en-IN" altLang="zh-CN" sz="2800" b="1" dirty="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152" name="文本框 129"/>
            <p:cNvSpPr txBox="1"/>
            <p:nvPr/>
          </p:nvSpPr>
          <p:spPr>
            <a:xfrm>
              <a:off x="6284302" y="-517286"/>
              <a:ext cx="1596512" cy="5360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US" altLang="zh-CN" sz="28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Part 01</a:t>
              </a:r>
              <a:endParaRPr lang="zh-CN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 bwMode="auto">
            <a:xfrm flipV="1">
              <a:off x="7863055" y="-421569"/>
              <a:ext cx="130175" cy="3317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>
              <a:spLocks noChangeArrowheads="1"/>
            </p:cNvSpPr>
            <p:nvPr/>
          </p:nvSpPr>
          <p:spPr bwMode="auto">
            <a:xfrm>
              <a:off x="8110541" y="241738"/>
              <a:ext cx="3571834" cy="53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Calibri" panose="020F0502020204030204" pitchFamily="34" charset="0"/>
                  <a:cs typeface="+mn-cs"/>
                  <a:sym typeface="+mn-ea"/>
                </a:rPr>
                <a:t>VPC</a:t>
              </a:r>
              <a:endParaRPr kumimoji="0" lang="en-I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endParaRPr>
            </a:p>
          </p:txBody>
        </p:sp>
        <p:sp>
          <p:nvSpPr>
            <p:cNvPr id="6155" name="文本框 130"/>
            <p:cNvSpPr txBox="1"/>
            <p:nvPr/>
          </p:nvSpPr>
          <p:spPr>
            <a:xfrm>
              <a:off x="6284302" y="241539"/>
              <a:ext cx="1596512" cy="5360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US" altLang="zh-CN" sz="28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Part 02</a:t>
              </a:r>
              <a:endParaRPr lang="zh-CN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 bwMode="auto">
            <a:xfrm flipV="1">
              <a:off x="7863055" y="337255"/>
              <a:ext cx="130175" cy="3317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126"/>
            <p:cNvSpPr txBox="1">
              <a:spLocks noChangeArrowheads="1"/>
            </p:cNvSpPr>
            <p:nvPr/>
          </p:nvSpPr>
          <p:spPr bwMode="auto">
            <a:xfrm>
              <a:off x="8110541" y="1000127"/>
              <a:ext cx="3571199" cy="53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Calibri" panose="020F0502020204030204" pitchFamily="34" charset="0"/>
                  <a:cs typeface="+mn-cs"/>
                  <a:sym typeface="+mn-ea"/>
                </a:rPr>
                <a:t>AMI for AutoScaling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endParaRPr>
            </a:p>
          </p:txBody>
        </p:sp>
        <p:sp>
          <p:nvSpPr>
            <p:cNvPr id="6158" name="文本框 27"/>
            <p:cNvSpPr txBox="1"/>
            <p:nvPr/>
          </p:nvSpPr>
          <p:spPr>
            <a:xfrm>
              <a:off x="6284302" y="1000364"/>
              <a:ext cx="1596512" cy="5360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US" altLang="zh-CN" sz="28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Part 03</a:t>
              </a:r>
              <a:endParaRPr lang="zh-CN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 bwMode="auto">
            <a:xfrm flipV="1">
              <a:off x="7863055" y="1096080"/>
              <a:ext cx="130175" cy="3317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60" name="文本框 125"/>
            <p:cNvSpPr txBox="1"/>
            <p:nvPr/>
          </p:nvSpPr>
          <p:spPr>
            <a:xfrm>
              <a:off x="8110541" y="1758515"/>
              <a:ext cx="3571834" cy="536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zh-CN" altLang="en-US" sz="2800" b="1" dirty="0">
                  <a:latin typeface="Calibri" panose="020F0502020204030204" pitchFamily="34" charset="0"/>
                  <a:ea typeface="Calibri" panose="020F0502020204030204" pitchFamily="34" charset="0"/>
                </a:rPr>
                <a:t>Load Balancer</a:t>
              </a:r>
              <a:endParaRPr lang="zh-CN" altLang="en-US" sz="2800" b="1" dirty="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161" name="文本框 132"/>
            <p:cNvSpPr txBox="1"/>
            <p:nvPr/>
          </p:nvSpPr>
          <p:spPr>
            <a:xfrm>
              <a:off x="6284302" y="1757601"/>
              <a:ext cx="1596512" cy="5360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US" altLang="zh-CN" sz="28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Part 04</a:t>
              </a:r>
              <a:endParaRPr lang="zh-CN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 bwMode="auto">
            <a:xfrm flipV="1">
              <a:off x="7863055" y="1853318"/>
              <a:ext cx="130175" cy="3317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124"/>
            <p:cNvSpPr txBox="1">
              <a:spLocks noChangeArrowheads="1"/>
            </p:cNvSpPr>
            <p:nvPr/>
          </p:nvSpPr>
          <p:spPr bwMode="auto">
            <a:xfrm>
              <a:off x="8110541" y="2516269"/>
              <a:ext cx="3571199" cy="536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Calibri" panose="020F0502020204030204" pitchFamily="34" charset="0"/>
                  <a:cs typeface="+mn-cs"/>
                  <a:sym typeface="+mn-ea"/>
                </a:rPr>
                <a:t>Auto Scaling Group</a:t>
              </a:r>
              <a:endParaRPr kumimoji="0" lang="en-I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endParaRPr>
            </a:p>
          </p:txBody>
        </p:sp>
        <p:sp>
          <p:nvSpPr>
            <p:cNvPr id="6164" name="文本框 133"/>
            <p:cNvSpPr txBox="1"/>
            <p:nvPr/>
          </p:nvSpPr>
          <p:spPr>
            <a:xfrm>
              <a:off x="6284302" y="2516426"/>
              <a:ext cx="1596512" cy="5360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US" altLang="zh-CN" sz="28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Part 05</a:t>
              </a:r>
              <a:endParaRPr lang="zh-CN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 bwMode="auto">
            <a:xfrm flipV="1">
              <a:off x="7863055" y="2611349"/>
              <a:ext cx="130175" cy="3333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6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5" y="1802130"/>
            <a:ext cx="3335338" cy="3328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1741488" y="3074988"/>
            <a:ext cx="2863850" cy="706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4000" b="1" kern="1200" cap="none" spc="0" normalizeH="0" baseline="0" noProof="0" dirty="0" smtClean="0">
                <a:solidFill>
                  <a:srgbClr val="9A00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+mn-ea"/>
              </a:rPr>
              <a:t>CONTENT</a:t>
            </a:r>
            <a:endParaRPr kumimoji="0" lang="en-US" altLang="zh-CN" sz="4000" b="1" kern="1200" cap="none" spc="0" normalizeH="0" baseline="0" noProof="0" dirty="0" smtClean="0">
              <a:solidFill>
                <a:srgbClr val="9A001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2" name="文本框 133"/>
          <p:cNvSpPr txBox="1"/>
          <p:nvPr/>
        </p:nvSpPr>
        <p:spPr>
          <a:xfrm>
            <a:off x="6544945" y="4689935"/>
            <a:ext cx="159634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Part 0</a:t>
            </a:r>
            <a:r>
              <a:rPr lang="en-IN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6</a:t>
            </a:r>
            <a:endParaRPr lang="en-IN" altLang="en-US" sz="2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文本框 133"/>
          <p:cNvSpPr txBox="1"/>
          <p:nvPr/>
        </p:nvSpPr>
        <p:spPr>
          <a:xfrm>
            <a:off x="6544945" y="5519245"/>
            <a:ext cx="159634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Part 0</a:t>
            </a:r>
            <a:r>
              <a:rPr lang="en-IN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7</a:t>
            </a:r>
            <a:endParaRPr lang="en-IN" altLang="en-US" sz="2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文本框 124"/>
          <p:cNvSpPr txBox="1">
            <a:spLocks noChangeArrowheads="1"/>
          </p:cNvSpPr>
          <p:nvPr/>
        </p:nvSpPr>
        <p:spPr bwMode="auto">
          <a:xfrm>
            <a:off x="8370990" y="4738042"/>
            <a:ext cx="35708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Cloud Watch</a:t>
            </a:r>
            <a:endParaRPr kumimoji="0" lang="en-IN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5" name="文本框 124"/>
          <p:cNvSpPr txBox="1">
            <a:spLocks noChangeArrowheads="1"/>
          </p:cNvSpPr>
          <p:nvPr/>
        </p:nvSpPr>
        <p:spPr bwMode="auto">
          <a:xfrm>
            <a:off x="8371625" y="5525442"/>
            <a:ext cx="35708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Outcome</a:t>
            </a:r>
            <a:endParaRPr kumimoji="0" lang="en-IN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cxnSp>
        <p:nvCxnSpPr>
          <p:cNvPr id="6" name="直接连接符 34"/>
          <p:cNvCxnSpPr/>
          <p:nvPr/>
        </p:nvCxnSpPr>
        <p:spPr bwMode="auto">
          <a:xfrm flipV="1">
            <a:off x="8108290" y="4856019"/>
            <a:ext cx="130161" cy="3245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34"/>
          <p:cNvCxnSpPr/>
          <p:nvPr/>
        </p:nvCxnSpPr>
        <p:spPr bwMode="auto">
          <a:xfrm flipV="1">
            <a:off x="8108290" y="5630084"/>
            <a:ext cx="130161" cy="3245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82" name="组合 14"/>
          <p:cNvGrpSpPr/>
          <p:nvPr/>
        </p:nvGrpSpPr>
        <p:grpSpPr>
          <a:xfrm>
            <a:off x="0" y="236538"/>
            <a:ext cx="2962275" cy="398780"/>
            <a:chOff x="2" y="364170"/>
            <a:chExt cx="2962246" cy="399158"/>
          </a:xfrm>
        </p:grpSpPr>
        <p:grpSp>
          <p:nvGrpSpPr>
            <p:cNvPr id="7183" name="组合 15"/>
            <p:cNvGrpSpPr/>
            <p:nvPr/>
          </p:nvGrpSpPr>
          <p:grpSpPr>
            <a:xfrm rot="-5400000">
              <a:off x="-70716" y="456274"/>
              <a:ext cx="357338" cy="215902"/>
              <a:chOff x="5134654" y="4"/>
              <a:chExt cx="1890374" cy="1142154"/>
            </a:xfrm>
          </p:grpSpPr>
          <p:sp>
            <p:nvSpPr>
              <p:cNvPr id="7184" name="等腰三角形 17"/>
              <p:cNvSpPr/>
              <p:nvPr/>
            </p:nvSpPr>
            <p:spPr>
              <a:xfrm rot="10800000">
                <a:off x="5134654" y="4"/>
                <a:ext cx="1890374" cy="1142154"/>
              </a:xfrm>
              <a:prstGeom prst="triangle">
                <a:avLst>
                  <a:gd name="adj" fmla="val 50000"/>
                </a:avLst>
              </a:prstGeom>
              <a:solidFill>
                <a:srgbClr val="E64D3D"/>
              </a:solidFill>
              <a:ln w="9525">
                <a:noFill/>
              </a:ln>
            </p:spPr>
            <p:txBody>
              <a:bodyPr lIns="109710" tIns="54855" rIns="109710" bIns="54855" anchor="t"/>
              <a:p>
                <a:pPr defTabSz="913130"/>
                <a:endParaRPr lang="zh-CN" altLang="en-US" sz="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10800000">
                <a:off x="5615328" y="5"/>
                <a:ext cx="961346" cy="580841"/>
              </a:xfrm>
              <a:prstGeom prst="triangle">
                <a:avLst/>
              </a:prstGeom>
              <a:solidFill>
                <a:srgbClr val="9A00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7186" name="文本框 128"/>
            <p:cNvSpPr txBox="1"/>
            <p:nvPr/>
          </p:nvSpPr>
          <p:spPr>
            <a:xfrm>
              <a:off x="215900" y="364170"/>
              <a:ext cx="2746348" cy="399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IN" altLang="zh-CN" sz="2000" b="1" dirty="0">
                  <a:latin typeface="Calibri" panose="020F0502020204030204" pitchFamily="34" charset="0"/>
                  <a:ea typeface="Calibri" panose="020F0502020204030204" pitchFamily="34" charset="0"/>
                </a:rPr>
                <a:t>EC2 INSTANCES</a:t>
              </a:r>
              <a:endParaRPr lang="en-IN" altLang="zh-CN" sz="2000" b="1" dirty="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pic>
        <p:nvPicPr>
          <p:cNvPr id="8" name="Content Placeholder 7" descr="Screenshot 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84140" y="1003300"/>
            <a:ext cx="6718300" cy="511873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09855" y="1913255"/>
            <a:ext cx="492125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b="1"/>
              <a:t>Amazon Elastic Compute Cloud (Amazon EC2)</a:t>
            </a:r>
            <a:endParaRPr lang="en-IN" altLang="en-US" b="1"/>
          </a:p>
          <a:p>
            <a:pPr algn="l"/>
            <a:r>
              <a:rPr lang="en-IN" altLang="en-US" b="1"/>
              <a:t>is a web service that provides secure, </a:t>
            </a:r>
            <a:endParaRPr lang="en-IN" altLang="en-US" b="1"/>
          </a:p>
          <a:p>
            <a:pPr algn="l"/>
            <a:r>
              <a:rPr lang="en-IN" altLang="en-US" b="1"/>
              <a:t>resizable compute capacity in the cloud.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It is designed to make web-scale cloud</a:t>
            </a:r>
            <a:endParaRPr lang="en-IN" altLang="en-US" b="1"/>
          </a:p>
          <a:p>
            <a:pPr algn="l"/>
            <a:r>
              <a:rPr lang="en-IN" altLang="en-US" b="1"/>
              <a:t>computing easier for developers.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We have to generate the instances to </a:t>
            </a:r>
            <a:endParaRPr lang="en-IN" altLang="en-US" b="1"/>
          </a:p>
          <a:p>
            <a:pPr algn="l"/>
            <a:r>
              <a:rPr lang="en-IN" altLang="en-US" b="1"/>
              <a:t>provide the basic server to host our </a:t>
            </a:r>
            <a:endParaRPr lang="en-IN" altLang="en-US" b="1"/>
          </a:p>
          <a:p>
            <a:pPr algn="l"/>
            <a:r>
              <a:rPr lang="en-IN" altLang="en-US" b="1"/>
              <a:t>website.</a:t>
            </a:r>
            <a:endParaRPr lang="en-IN" altLang="en-US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82" name="组合 14"/>
          <p:cNvGrpSpPr/>
          <p:nvPr/>
        </p:nvGrpSpPr>
        <p:grpSpPr>
          <a:xfrm>
            <a:off x="0" y="236538"/>
            <a:ext cx="2962275" cy="706755"/>
            <a:chOff x="2" y="364170"/>
            <a:chExt cx="2962246" cy="707425"/>
          </a:xfrm>
        </p:grpSpPr>
        <p:grpSp>
          <p:nvGrpSpPr>
            <p:cNvPr id="7183" name="组合 15"/>
            <p:cNvGrpSpPr/>
            <p:nvPr/>
          </p:nvGrpSpPr>
          <p:grpSpPr>
            <a:xfrm rot="-5400000">
              <a:off x="-70716" y="456274"/>
              <a:ext cx="357338" cy="215902"/>
              <a:chOff x="5134654" y="4"/>
              <a:chExt cx="1890374" cy="1142154"/>
            </a:xfrm>
          </p:grpSpPr>
          <p:sp>
            <p:nvSpPr>
              <p:cNvPr id="7184" name="等腰三角形 17"/>
              <p:cNvSpPr/>
              <p:nvPr/>
            </p:nvSpPr>
            <p:spPr>
              <a:xfrm rot="10800000">
                <a:off x="5134654" y="4"/>
                <a:ext cx="1890374" cy="1142154"/>
              </a:xfrm>
              <a:prstGeom prst="triangle">
                <a:avLst>
                  <a:gd name="adj" fmla="val 50000"/>
                </a:avLst>
              </a:prstGeom>
              <a:solidFill>
                <a:srgbClr val="E64D3D"/>
              </a:solidFill>
              <a:ln w="9525">
                <a:noFill/>
              </a:ln>
            </p:spPr>
            <p:txBody>
              <a:bodyPr lIns="109710" tIns="54855" rIns="109710" bIns="54855" anchor="t"/>
              <a:p>
                <a:pPr defTabSz="913130"/>
                <a:endParaRPr lang="zh-CN" altLang="en-US" sz="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10800000">
                <a:off x="5615328" y="5"/>
                <a:ext cx="961346" cy="580841"/>
              </a:xfrm>
              <a:prstGeom prst="triangle">
                <a:avLst/>
              </a:prstGeom>
              <a:solidFill>
                <a:srgbClr val="9A00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7186" name="文本框 128"/>
            <p:cNvSpPr txBox="1"/>
            <p:nvPr/>
          </p:nvSpPr>
          <p:spPr>
            <a:xfrm>
              <a:off x="215900" y="364170"/>
              <a:ext cx="2746348" cy="7074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IN" altLang="zh-CN" sz="2000" b="1" dirty="0">
                  <a:latin typeface="Calibri" panose="020F0502020204030204" pitchFamily="34" charset="0"/>
                  <a:ea typeface="Calibri" panose="020F0502020204030204" pitchFamily="34" charset="0"/>
                </a:rPr>
                <a:t>VPC(VIRTUAL PRIVATE CLOUD)</a:t>
              </a:r>
              <a:endParaRPr lang="en-IN" altLang="zh-CN" sz="2000" b="1" dirty="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109855" y="1913255"/>
            <a:ext cx="111620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b="1"/>
              <a:t>A virtual private cloud (VPC) is a secure, isolated private cloud hosted within a public cloud.</a:t>
            </a:r>
            <a:endParaRPr lang="en-IN" altLang="en-US" b="1"/>
          </a:p>
          <a:p>
            <a:pPr algn="l"/>
            <a:r>
              <a:rPr lang="en-IN" altLang="en-US" b="1"/>
              <a:t>It is designed to make web-scale cloud</a:t>
            </a:r>
            <a:endParaRPr lang="en-IN" altLang="en-US" b="1"/>
          </a:p>
          <a:p>
            <a:pPr algn="l"/>
            <a:r>
              <a:rPr lang="en-IN" altLang="en-US" b="1"/>
              <a:t>computing easier for developers.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VPC customers can run code, store data,</a:t>
            </a:r>
            <a:endParaRPr lang="en-IN" altLang="en-US" b="1"/>
          </a:p>
          <a:p>
            <a:pPr algn="l"/>
            <a:r>
              <a:rPr lang="en-IN" altLang="en-US" b="1"/>
              <a:t>host websites, and do anything else they</a:t>
            </a:r>
            <a:endParaRPr lang="en-IN" altLang="en-US" b="1"/>
          </a:p>
          <a:p>
            <a:pPr algn="l"/>
            <a:r>
              <a:rPr lang="en-IN" altLang="en-US" b="1"/>
              <a:t>could do in an ordinary private cloud,</a:t>
            </a:r>
            <a:endParaRPr lang="en-IN" altLang="en-US" b="1"/>
          </a:p>
          <a:p>
            <a:pPr algn="l"/>
            <a:r>
              <a:rPr lang="en-IN" altLang="en-US" b="1"/>
              <a:t>but the private cloud is hosted remotely</a:t>
            </a:r>
            <a:endParaRPr lang="en-IN" altLang="en-US" b="1"/>
          </a:p>
          <a:p>
            <a:pPr algn="l"/>
            <a:r>
              <a:rPr lang="en-IN" altLang="en-US" b="1"/>
              <a:t>by a public cloud provider.</a:t>
            </a:r>
            <a:endParaRPr lang="en-IN" altLang="en-US" b="1"/>
          </a:p>
        </p:txBody>
      </p:sp>
      <p:pic>
        <p:nvPicPr>
          <p:cNvPr id="3" name="Content Placeholder 2" descr="Screenshot 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99990" y="828675"/>
            <a:ext cx="6841490" cy="5126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82" name="组合 14"/>
          <p:cNvGrpSpPr/>
          <p:nvPr/>
        </p:nvGrpSpPr>
        <p:grpSpPr>
          <a:xfrm>
            <a:off x="0" y="236538"/>
            <a:ext cx="2962275" cy="706755"/>
            <a:chOff x="2" y="364170"/>
            <a:chExt cx="2962246" cy="707425"/>
          </a:xfrm>
        </p:grpSpPr>
        <p:grpSp>
          <p:nvGrpSpPr>
            <p:cNvPr id="7183" name="组合 15"/>
            <p:cNvGrpSpPr/>
            <p:nvPr/>
          </p:nvGrpSpPr>
          <p:grpSpPr>
            <a:xfrm rot="-5400000">
              <a:off x="-70716" y="456274"/>
              <a:ext cx="357338" cy="215902"/>
              <a:chOff x="5134654" y="4"/>
              <a:chExt cx="1890374" cy="1142154"/>
            </a:xfrm>
          </p:grpSpPr>
          <p:sp>
            <p:nvSpPr>
              <p:cNvPr id="7184" name="等腰三角形 17"/>
              <p:cNvSpPr/>
              <p:nvPr/>
            </p:nvSpPr>
            <p:spPr>
              <a:xfrm rot="10800000">
                <a:off x="5134654" y="4"/>
                <a:ext cx="1890374" cy="1142154"/>
              </a:xfrm>
              <a:prstGeom prst="triangle">
                <a:avLst>
                  <a:gd name="adj" fmla="val 50000"/>
                </a:avLst>
              </a:prstGeom>
              <a:solidFill>
                <a:srgbClr val="E64D3D"/>
              </a:solidFill>
              <a:ln w="9525">
                <a:noFill/>
              </a:ln>
            </p:spPr>
            <p:txBody>
              <a:bodyPr lIns="109710" tIns="54855" rIns="109710" bIns="54855" anchor="t"/>
              <a:p>
                <a:pPr defTabSz="913130"/>
                <a:endParaRPr lang="zh-CN" altLang="en-US" sz="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10800000">
                <a:off x="5615328" y="5"/>
                <a:ext cx="961346" cy="580841"/>
              </a:xfrm>
              <a:prstGeom prst="triangle">
                <a:avLst/>
              </a:prstGeom>
              <a:solidFill>
                <a:srgbClr val="9A00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7186" name="文本框 128"/>
            <p:cNvSpPr txBox="1"/>
            <p:nvPr/>
          </p:nvSpPr>
          <p:spPr>
            <a:xfrm>
              <a:off x="215900" y="364170"/>
              <a:ext cx="2746348" cy="7074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IN" altLang="zh-CN" sz="2000" b="1" dirty="0">
                  <a:latin typeface="Calibri" panose="020F0502020204030204" pitchFamily="34" charset="0"/>
                  <a:ea typeface="Calibri" panose="020F0502020204030204" pitchFamily="34" charset="0"/>
                </a:rPr>
                <a:t>AMI(AMAZON MACHINE IMAGE)</a:t>
              </a:r>
              <a:endParaRPr lang="en-IN" altLang="zh-CN" sz="2000" b="1" dirty="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109855" y="1913255"/>
            <a:ext cx="5383530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b="1"/>
              <a:t>An Amazon Machine Image (AMI) in AWS is a </a:t>
            </a:r>
            <a:endParaRPr lang="en-IN" altLang="en-US" b="1"/>
          </a:p>
          <a:p>
            <a:pPr algn="l"/>
            <a:r>
              <a:rPr lang="en-IN" altLang="en-US" b="1"/>
              <a:t>template that contains the software </a:t>
            </a:r>
            <a:endParaRPr lang="en-IN" altLang="en-US" b="1"/>
          </a:p>
          <a:p>
            <a:pPr algn="l"/>
            <a:r>
              <a:rPr lang="en-IN" altLang="en-US" b="1"/>
              <a:t>configuration (such as an operating system,</a:t>
            </a:r>
            <a:endParaRPr lang="en-IN" altLang="en-US" b="1"/>
          </a:p>
          <a:p>
            <a:pPr algn="l"/>
            <a:r>
              <a:rPr lang="en-IN" altLang="en-US" b="1"/>
              <a:t>application server, and applications)required</a:t>
            </a:r>
            <a:endParaRPr lang="en-IN" altLang="en-US" b="1"/>
          </a:p>
          <a:p>
            <a:pPr algn="l"/>
            <a:r>
              <a:rPr lang="en-IN" altLang="en-US" b="1"/>
              <a:t>to launch an instance(a virtual server)</a:t>
            </a:r>
            <a:endParaRPr lang="en-IN" altLang="en-US" b="1"/>
          </a:p>
          <a:p>
            <a:pPr algn="l"/>
            <a:r>
              <a:rPr lang="en-IN" altLang="en-US" b="1"/>
              <a:t>in the Amazon Elastic Compute Cloud (EC2)..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AMI allow you to pre-install and required</a:t>
            </a:r>
            <a:endParaRPr lang="en-IN" altLang="en-US" b="1"/>
          </a:p>
          <a:p>
            <a:pPr algn="l"/>
            <a:r>
              <a:rPr lang="en-IN" altLang="en-US" b="1"/>
              <a:t>packages on an EC2 intances,improve boot</a:t>
            </a:r>
            <a:endParaRPr lang="en-IN" altLang="en-US" b="1"/>
          </a:p>
          <a:p>
            <a:pPr algn="l"/>
            <a:r>
              <a:rPr lang="en-IN" altLang="en-US" b="1"/>
              <a:t>time, security controls.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Different types of instances can be launched</a:t>
            </a:r>
            <a:endParaRPr lang="en-IN" altLang="en-US" b="1"/>
          </a:p>
          <a:p>
            <a:pPr algn="l"/>
            <a:r>
              <a:rPr lang="en-IN" altLang="en-US" b="1"/>
              <a:t>from a single AMI to support the hardware of</a:t>
            </a:r>
            <a:endParaRPr lang="en-IN" altLang="en-US" b="1"/>
          </a:p>
          <a:p>
            <a:pPr algn="l"/>
            <a:r>
              <a:rPr lang="en-IN" altLang="en-US" b="1"/>
              <a:t>the host computer used for the instance.</a:t>
            </a:r>
            <a:endParaRPr lang="en-IN" altLang="en-US" b="1"/>
          </a:p>
        </p:txBody>
      </p:sp>
      <p:pic>
        <p:nvPicPr>
          <p:cNvPr id="4" name="Content Placeholder 3" descr="AMI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82895" y="752475"/>
            <a:ext cx="6694170" cy="5377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82" name="组合 14"/>
          <p:cNvGrpSpPr/>
          <p:nvPr/>
        </p:nvGrpSpPr>
        <p:grpSpPr>
          <a:xfrm>
            <a:off x="0" y="246063"/>
            <a:ext cx="2962275" cy="1014730"/>
            <a:chOff x="2" y="364170"/>
            <a:chExt cx="2962246" cy="1015692"/>
          </a:xfrm>
        </p:grpSpPr>
        <p:grpSp>
          <p:nvGrpSpPr>
            <p:cNvPr id="7183" name="组合 15"/>
            <p:cNvGrpSpPr/>
            <p:nvPr/>
          </p:nvGrpSpPr>
          <p:grpSpPr>
            <a:xfrm rot="-5400000">
              <a:off x="-70716" y="456274"/>
              <a:ext cx="357338" cy="215902"/>
              <a:chOff x="5134654" y="4"/>
              <a:chExt cx="1890374" cy="1142154"/>
            </a:xfrm>
          </p:grpSpPr>
          <p:sp>
            <p:nvSpPr>
              <p:cNvPr id="7184" name="等腰三角形 17"/>
              <p:cNvSpPr/>
              <p:nvPr/>
            </p:nvSpPr>
            <p:spPr>
              <a:xfrm rot="10800000">
                <a:off x="5134654" y="4"/>
                <a:ext cx="1890374" cy="1142154"/>
              </a:xfrm>
              <a:prstGeom prst="triangle">
                <a:avLst>
                  <a:gd name="adj" fmla="val 50000"/>
                </a:avLst>
              </a:prstGeom>
              <a:solidFill>
                <a:srgbClr val="E64D3D"/>
              </a:solidFill>
              <a:ln w="9525">
                <a:noFill/>
              </a:ln>
            </p:spPr>
            <p:txBody>
              <a:bodyPr lIns="109710" tIns="54855" rIns="109710" bIns="54855" anchor="t"/>
              <a:p>
                <a:pPr defTabSz="913130"/>
                <a:endParaRPr lang="zh-CN" altLang="en-US" sz="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10800000">
                <a:off x="5615328" y="5"/>
                <a:ext cx="961346" cy="580841"/>
              </a:xfrm>
              <a:prstGeom prst="triangle">
                <a:avLst/>
              </a:prstGeom>
              <a:solidFill>
                <a:srgbClr val="9A00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7186" name="文本框 128"/>
            <p:cNvSpPr txBox="1"/>
            <p:nvPr/>
          </p:nvSpPr>
          <p:spPr>
            <a:xfrm>
              <a:off x="215900" y="364170"/>
              <a:ext cx="2746348" cy="10156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IN" altLang="zh-CN" sz="2000" b="1" dirty="0">
                  <a:latin typeface="Calibri" panose="020F0502020204030204" pitchFamily="34" charset="0"/>
                  <a:ea typeface="Calibri" panose="020F0502020204030204" pitchFamily="34" charset="0"/>
                </a:rPr>
                <a:t>LOAD BALANCER- TARGET GROUPS</a:t>
              </a:r>
              <a:endParaRPr lang="en-IN" altLang="zh-CN" sz="2000" b="1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>
                <a:buFont typeface="Arial" panose="020B0604020202020204" pitchFamily="34" charset="0"/>
              </a:pPr>
              <a:endParaRPr lang="en-IN" altLang="zh-CN" sz="2000" b="1" dirty="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0" y="1512570"/>
            <a:ext cx="8041640" cy="47999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b="1"/>
              <a:t>Target Group (Load Balancer)</a:t>
            </a:r>
            <a:endParaRPr lang="en-IN" altLang="en-US" b="1"/>
          </a:p>
          <a:p>
            <a:pPr algn="l"/>
            <a:r>
              <a:rPr lang="en-IN" altLang="en-US" b="1"/>
              <a:t>A target group in AWS Load Balancer acts as</a:t>
            </a:r>
            <a:endParaRPr lang="en-IN" altLang="en-US" b="1"/>
          </a:p>
          <a:p>
            <a:pPr algn="l"/>
            <a:r>
              <a:rPr lang="en-IN" altLang="en-US" b="1"/>
              <a:t>a destination for incoming traffic,directing requests to registered </a:t>
            </a:r>
            <a:endParaRPr lang="en-IN" altLang="en-US" b="1"/>
          </a:p>
          <a:p>
            <a:pPr algn="l"/>
            <a:r>
              <a:rPr lang="en-IN" altLang="en-US" b="1"/>
              <a:t>instances based on defined routing rules..</a:t>
            </a:r>
            <a:endParaRPr lang="en-IN" altLang="en-US" b="1"/>
          </a:p>
          <a:p>
            <a:pPr algn="l"/>
            <a:r>
              <a:rPr lang="en-IN" altLang="en-US" b="1"/>
              <a:t> </a:t>
            </a:r>
            <a:endParaRPr lang="en-IN" altLang="en-US" b="1"/>
          </a:p>
          <a:p>
            <a:pPr algn="l"/>
            <a:r>
              <a:rPr lang="en-IN" altLang="en-US" b="1"/>
              <a:t>The Application Load Balancer can send</a:t>
            </a:r>
            <a:endParaRPr lang="en-IN" altLang="en-US" b="1"/>
          </a:p>
          <a:p>
            <a:pPr algn="l"/>
            <a:r>
              <a:rPr lang="en-IN" altLang="en-US" b="1"/>
              <a:t>traffic to multiple Target Groups based </a:t>
            </a:r>
            <a:endParaRPr lang="en-IN" altLang="en-US" b="1"/>
          </a:p>
          <a:p>
            <a:pPr algn="l"/>
            <a:r>
              <a:rPr lang="en-IN" altLang="en-US" b="1"/>
              <a:t>upon the URL of the incoming request,</a:t>
            </a:r>
            <a:endParaRPr lang="en-IN" altLang="en-US" b="1"/>
          </a:p>
          <a:p>
            <a:pPr algn="l"/>
            <a:r>
              <a:rPr lang="en-IN" altLang="en-US" b="1"/>
              <a:t>such as having requests from mobile </a:t>
            </a:r>
            <a:endParaRPr lang="en-IN" altLang="en-US" b="1"/>
          </a:p>
          <a:p>
            <a:pPr algn="l"/>
            <a:r>
              <a:rPr lang="en-IN" altLang="en-US" b="1"/>
              <a:t>apps going to a different set of servers.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Your web application will use only one </a:t>
            </a:r>
            <a:endParaRPr lang="en-IN" altLang="en-US" b="1"/>
          </a:p>
          <a:p>
            <a:pPr algn="l"/>
            <a:r>
              <a:rPr lang="en-IN" altLang="en-US" b="1"/>
              <a:t>Target Group.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Targets are the individual instances that </a:t>
            </a:r>
            <a:endParaRPr lang="en-IN" altLang="en-US" b="1"/>
          </a:p>
          <a:p>
            <a:pPr algn="l"/>
            <a:r>
              <a:rPr lang="en-IN" altLang="en-US" b="1"/>
              <a:t>will respond to requests from the Load </a:t>
            </a:r>
            <a:endParaRPr lang="en-IN" altLang="en-US" b="1"/>
          </a:p>
          <a:p>
            <a:pPr algn="l"/>
            <a:r>
              <a:rPr lang="en-IN" altLang="en-US" b="1"/>
              <a:t>Balancer.</a:t>
            </a:r>
            <a:endParaRPr lang="en-IN" altLang="en-US" b="1"/>
          </a:p>
        </p:txBody>
      </p:sp>
      <p:pic>
        <p:nvPicPr>
          <p:cNvPr id="3" name="Content Placeholder 2" descr="Screenshot 04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93030" y="1205865"/>
            <a:ext cx="6862445" cy="4808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82" name="组合 14"/>
          <p:cNvGrpSpPr/>
          <p:nvPr/>
        </p:nvGrpSpPr>
        <p:grpSpPr>
          <a:xfrm>
            <a:off x="0" y="236538"/>
            <a:ext cx="2962275" cy="398780"/>
            <a:chOff x="2" y="364170"/>
            <a:chExt cx="2962246" cy="399158"/>
          </a:xfrm>
        </p:grpSpPr>
        <p:grpSp>
          <p:nvGrpSpPr>
            <p:cNvPr id="7183" name="组合 15"/>
            <p:cNvGrpSpPr/>
            <p:nvPr/>
          </p:nvGrpSpPr>
          <p:grpSpPr>
            <a:xfrm rot="-5400000">
              <a:off x="-70716" y="456274"/>
              <a:ext cx="357338" cy="215902"/>
              <a:chOff x="5134654" y="4"/>
              <a:chExt cx="1890374" cy="1142154"/>
            </a:xfrm>
          </p:grpSpPr>
          <p:sp>
            <p:nvSpPr>
              <p:cNvPr id="7184" name="等腰三角形 17"/>
              <p:cNvSpPr/>
              <p:nvPr/>
            </p:nvSpPr>
            <p:spPr>
              <a:xfrm rot="10800000">
                <a:off x="5134654" y="4"/>
                <a:ext cx="1890374" cy="1142154"/>
              </a:xfrm>
              <a:prstGeom prst="triangle">
                <a:avLst>
                  <a:gd name="adj" fmla="val 50000"/>
                </a:avLst>
              </a:prstGeom>
              <a:solidFill>
                <a:srgbClr val="E64D3D"/>
              </a:solidFill>
              <a:ln w="9525">
                <a:noFill/>
              </a:ln>
            </p:spPr>
            <p:txBody>
              <a:bodyPr lIns="109710" tIns="54855" rIns="109710" bIns="54855" anchor="t"/>
              <a:p>
                <a:pPr defTabSz="913130"/>
                <a:endParaRPr lang="zh-CN" altLang="en-US" sz="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10800000">
                <a:off x="5615328" y="5"/>
                <a:ext cx="961346" cy="580841"/>
              </a:xfrm>
              <a:prstGeom prst="triangle">
                <a:avLst/>
              </a:prstGeom>
              <a:solidFill>
                <a:srgbClr val="9A00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7186" name="文本框 128"/>
            <p:cNvSpPr txBox="1"/>
            <p:nvPr/>
          </p:nvSpPr>
          <p:spPr>
            <a:xfrm>
              <a:off x="215900" y="364170"/>
              <a:ext cx="2746348" cy="399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IN" altLang="zh-CN" sz="2000" b="1" dirty="0">
                  <a:latin typeface="Calibri" panose="020F0502020204030204" pitchFamily="34" charset="0"/>
                  <a:ea typeface="Calibri" panose="020F0502020204030204" pitchFamily="34" charset="0"/>
                </a:rPr>
                <a:t>LOAD BALANCER</a:t>
              </a:r>
              <a:endParaRPr lang="en-IN" altLang="zh-CN" sz="2000" b="1" dirty="0"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109855" y="1913255"/>
            <a:ext cx="526796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b="1"/>
              <a:t>A load balancer serves as the single point </a:t>
            </a:r>
            <a:endParaRPr lang="en-IN" altLang="en-US" b="1"/>
          </a:p>
          <a:p>
            <a:pPr algn="l"/>
            <a:r>
              <a:rPr lang="en-IN" altLang="en-US" b="1"/>
              <a:t>of contact for clients.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The load balancer distributes incoming </a:t>
            </a:r>
            <a:endParaRPr lang="en-IN" altLang="en-US" b="1"/>
          </a:p>
          <a:p>
            <a:pPr algn="l"/>
            <a:r>
              <a:rPr lang="en-IN" altLang="en-US" b="1"/>
              <a:t>application traffic across multiple targets,</a:t>
            </a:r>
            <a:endParaRPr lang="en-IN" altLang="en-US" b="1"/>
          </a:p>
          <a:p>
            <a:pPr algn="l"/>
            <a:r>
              <a:rPr lang="en-IN" altLang="en-US" b="1"/>
              <a:t>such as EC2 instances,in multiple </a:t>
            </a:r>
            <a:endParaRPr lang="en-IN" altLang="en-US" b="1"/>
          </a:p>
          <a:p>
            <a:pPr algn="l"/>
            <a:r>
              <a:rPr lang="en-IN" altLang="en-US" b="1"/>
              <a:t>Availability Zones.</a:t>
            </a:r>
            <a:endParaRPr lang="en-IN" altLang="en-US" b="1"/>
          </a:p>
          <a:p>
            <a:pPr algn="l"/>
            <a:endParaRPr lang="en-IN" altLang="en-US" b="1"/>
          </a:p>
          <a:p>
            <a:pPr algn="l"/>
            <a:r>
              <a:rPr lang="en-IN" altLang="en-US" b="1"/>
              <a:t>This increases the availability of your</a:t>
            </a:r>
            <a:endParaRPr lang="en-IN" altLang="en-US" b="1"/>
          </a:p>
          <a:p>
            <a:pPr algn="l"/>
            <a:r>
              <a:rPr lang="en-IN" altLang="en-US" b="1"/>
              <a:t>application.You add one or more listeners </a:t>
            </a:r>
            <a:endParaRPr lang="en-IN" altLang="en-US" b="1"/>
          </a:p>
          <a:p>
            <a:pPr algn="l"/>
            <a:r>
              <a:rPr lang="en-IN" altLang="en-US" b="1"/>
              <a:t>to your load balancer</a:t>
            </a:r>
            <a:r>
              <a:rPr lang="en-IN" altLang="en-US"/>
              <a:t>.</a:t>
            </a:r>
            <a:endParaRPr lang="en-IN" altLang="en-US"/>
          </a:p>
        </p:txBody>
      </p:sp>
      <p:pic>
        <p:nvPicPr>
          <p:cNvPr id="3" name="Content Placeholder 2" descr="Screenshot 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21935" y="963930"/>
            <a:ext cx="6738620" cy="5118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3722</Words>
  <Application>WPS Presentation</Application>
  <PresentationFormat/>
  <Paragraphs>176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等线</vt:lpstr>
      <vt:lpstr>Calibri</vt:lpstr>
      <vt:lpstr>等线 Light</vt:lpstr>
      <vt:lpstr>Microsoft YaHei</vt:lpstr>
      <vt:lpstr>Arial Unicode MS</vt:lpstr>
      <vt:lpstr>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NO2</dc:creator>
  <cp:lastModifiedBy>amanm</cp:lastModifiedBy>
  <cp:revision>29</cp:revision>
  <dcterms:created xsi:type="dcterms:W3CDTF">2016-01-26T05:36:00Z</dcterms:created>
  <dcterms:modified xsi:type="dcterms:W3CDTF">2024-03-13T08:40:09Z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1033-11.2.0.11225</vt:lpwstr>
  </property>
  <property fmtid="{D5CDD505-2E9C-101B-9397-08002B2CF9AE}" pid="3" name="ICV">
    <vt:lpwstr>FC0E60D8BDBA4F41978AE1545E5F37ED</vt:lpwstr>
  </property>
</Properties>
</file>